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74" r:id="rId2"/>
    <p:sldId id="276" r:id="rId3"/>
    <p:sldId id="272" r:id="rId4"/>
    <p:sldId id="278" r:id="rId5"/>
    <p:sldId id="277" r:id="rId6"/>
    <p:sldId id="256" r:id="rId7"/>
    <p:sldId id="257" r:id="rId8"/>
    <p:sldId id="282" r:id="rId9"/>
    <p:sldId id="283" r:id="rId10"/>
    <p:sldId id="259" r:id="rId11"/>
    <p:sldId id="260" r:id="rId12"/>
    <p:sldId id="258" r:id="rId13"/>
    <p:sldId id="263" r:id="rId14"/>
    <p:sldId id="261" r:id="rId15"/>
    <p:sldId id="279" r:id="rId16"/>
    <p:sldId id="280" r:id="rId17"/>
    <p:sldId id="281" r:id="rId18"/>
    <p:sldId id="284" r:id="rId19"/>
    <p:sldId id="262" r:id="rId20"/>
    <p:sldId id="273" r:id="rId21"/>
    <p:sldId id="266" r:id="rId22"/>
    <p:sldId id="265" r:id="rId23"/>
    <p:sldId id="270" r:id="rId24"/>
    <p:sldId id="267" r:id="rId25"/>
    <p:sldId id="268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2F8145C-3288-1145-92ED-9CFD47524CB8}">
          <p14:sldIdLst>
            <p14:sldId id="274"/>
            <p14:sldId id="276"/>
          </p14:sldIdLst>
        </p14:section>
        <p14:section name="Trends and Prevalence" id="{C417AF41-13CB-2B4A-92B3-0ECB66C1C689}">
          <p14:sldIdLst>
            <p14:sldId id="272"/>
            <p14:sldId id="278"/>
            <p14:sldId id="277"/>
          </p14:sldIdLst>
        </p14:section>
        <p14:section name="The PURE Study" id="{74EF9182-9522-8D49-8312-88F9765DB32A}">
          <p14:sldIdLst>
            <p14:sldId id="256"/>
            <p14:sldId id="257"/>
            <p14:sldId id="282"/>
            <p14:sldId id="283"/>
            <p14:sldId id="259"/>
            <p14:sldId id="260"/>
            <p14:sldId id="258"/>
            <p14:sldId id="263"/>
            <p14:sldId id="261"/>
            <p14:sldId id="279"/>
            <p14:sldId id="280"/>
            <p14:sldId id="281"/>
            <p14:sldId id="284"/>
            <p14:sldId id="262"/>
            <p14:sldId id="273"/>
          </p14:sldIdLst>
        </p14:section>
        <p14:section name="Ethnic Differences" id="{F1544A53-DAB8-0741-976E-966279C1475A}">
          <p14:sldIdLst>
            <p14:sldId id="266"/>
            <p14:sldId id="265"/>
          </p14:sldIdLst>
        </p14:section>
        <p14:section name="Variance Across Countries" id="{218B89B9-E631-774D-BA24-0A52F86385C2}">
          <p14:sldIdLst>
            <p14:sldId id="270"/>
            <p14:sldId id="267"/>
            <p14:sldId id="268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93"/>
    <p:restoredTop sz="59452"/>
  </p:normalViewPr>
  <p:slideViewPr>
    <p:cSldViewPr snapToGrid="0" snapToObjects="1">
      <p:cViewPr varScale="1">
        <p:scale>
          <a:sx n="83" d="100"/>
          <a:sy n="83" d="100"/>
        </p:scale>
        <p:origin x="224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Ethnic Breakdown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Study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White</c:v>
                </c:pt>
                <c:pt idx="1">
                  <c:v>Black</c:v>
                </c:pt>
                <c:pt idx="2">
                  <c:v>Hispanic</c:v>
                </c:pt>
                <c:pt idx="3">
                  <c:v>Asian</c:v>
                </c:pt>
                <c:pt idx="4">
                  <c:v>Pacific Islander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67.9</c:v>
                </c:pt>
                <c:pt idx="1">
                  <c:v>18.9</c:v>
                </c:pt>
                <c:pt idx="2">
                  <c:v>11.4</c:v>
                </c:pt>
                <c:pt idx="3">
                  <c:v>0.8</c:v>
                </c:pt>
                <c:pt idx="4">
                  <c:v>0.1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Global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White</c:v>
                </c:pt>
                <c:pt idx="1">
                  <c:v>Black</c:v>
                </c:pt>
                <c:pt idx="2">
                  <c:v>Hispanic</c:v>
                </c:pt>
                <c:pt idx="3">
                  <c:v>Asian</c:v>
                </c:pt>
                <c:pt idx="4">
                  <c:v>Pacific Islander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19.0</c:v>
                </c:pt>
                <c:pt idx="1">
                  <c:v>14.5</c:v>
                </c:pt>
                <c:pt idx="2">
                  <c:v>5.6</c:v>
                </c:pt>
                <c:pt idx="3">
                  <c:v>60.3</c:v>
                </c:pt>
                <c:pt idx="4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35738176"/>
        <c:axId val="-1641332112"/>
      </c:barChart>
      <c:catAx>
        <c:axId val="-1635738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1332112"/>
        <c:crosses val="autoZero"/>
        <c:auto val="1"/>
        <c:lblAlgn val="ctr"/>
        <c:lblOffset val="100"/>
        <c:noMultiLvlLbl val="0"/>
      </c:catAx>
      <c:valAx>
        <c:axId val="-164133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Percentage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35738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82.9</c:v>
                </c:pt>
                <c:pt idx="1">
                  <c:v>17.1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36468624"/>
        <c:axId val="-1636327392"/>
      </c:barChart>
      <c:catAx>
        <c:axId val="-1636468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36327392"/>
        <c:crosses val="autoZero"/>
        <c:auto val="1"/>
        <c:lblAlgn val="ctr"/>
        <c:lblOffset val="100"/>
        <c:noMultiLvlLbl val="0"/>
      </c:catAx>
      <c:valAx>
        <c:axId val="-1636327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Percentage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36468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11807-769A-5040-9AF0-B48D177ECD3E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6BCF-7637-4849-BB1D-451C86340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97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66BCF-7637-4849-BB1D-451C86340D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27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Samoa 20-40%</a:t>
            </a:r>
          </a:p>
          <a:p>
            <a:r>
              <a:rPr lang="en-US" dirty="0" smtClean="0"/>
              <a:t>NK 1.6-2.8</a:t>
            </a:r>
          </a:p>
          <a:p>
            <a:r>
              <a:rPr lang="en-US" dirty="0" smtClean="0"/>
              <a:t>Japan 1.1-3.3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66BCF-7637-4849-BB1D-451C86340D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69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Smartphone</a:t>
            </a:r>
            <a:r>
              <a:rPr lang="en-US" baseline="0" dirty="0" smtClean="0"/>
              <a:t> data </a:t>
            </a:r>
            <a:r>
              <a:rPr lang="is-I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717,527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66BCF-7637-4849-BB1D-451C86340D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63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Japan less variability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Saudi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Arabi</a:t>
            </a:r>
            <a:r>
              <a:rPr lang="en-US" baseline="0" dirty="0" smtClean="0"/>
              <a:t> more inequality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Inequality explains 64%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66BCF-7637-4849-BB1D-451C86340D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02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Undernutrition</a:t>
            </a:r>
            <a:r>
              <a:rPr lang="en-US" baseline="0" dirty="0" smtClean="0"/>
              <a:t> early in life (or in utero)</a:t>
            </a:r>
          </a:p>
          <a:p>
            <a:r>
              <a:rPr lang="en-US" baseline="0" dirty="0" smtClean="0"/>
              <a:t>Overweight mothers</a:t>
            </a:r>
          </a:p>
          <a:p>
            <a:r>
              <a:rPr lang="en-US" baseline="0" dirty="0" smtClean="0"/>
              <a:t>Rapid weight gain in children</a:t>
            </a:r>
          </a:p>
          <a:p>
            <a:r>
              <a:rPr lang="en-US" baseline="0" dirty="0" smtClean="0"/>
              <a:t>Nutritional mismatch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66BCF-7637-4849-BB1D-451C86340D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43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3FFB-C557-9F4D-92BE-904390732D6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B13E-B935-6D46-9DF4-C178693C3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3FFB-C557-9F4D-92BE-904390732D6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B13E-B935-6D46-9DF4-C178693C3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3FFB-C557-9F4D-92BE-904390732D6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B13E-B935-6D46-9DF4-C178693C3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3FFB-C557-9F4D-92BE-904390732D6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B13E-B935-6D46-9DF4-C178693C3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3FFB-C557-9F4D-92BE-904390732D6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B13E-B935-6D46-9DF4-C178693C3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3FFB-C557-9F4D-92BE-904390732D6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B13E-B935-6D46-9DF4-C178693C3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3FFB-C557-9F4D-92BE-904390732D6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B13E-B935-6D46-9DF4-C178693C3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3FFB-C557-9F4D-92BE-904390732D6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B13E-B935-6D46-9DF4-C178693C3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3FFB-C557-9F4D-92BE-904390732D6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B13E-B935-6D46-9DF4-C178693C3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3FFB-C557-9F4D-92BE-904390732D6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B13E-B935-6D46-9DF4-C178693C3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3FFB-C557-9F4D-92BE-904390732D6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FB13E-B935-6D46-9DF4-C178693C3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F3FFB-C557-9F4D-92BE-904390732D66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FB13E-B935-6D46-9DF4-C178693C3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2Aqj5W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Relationship Id="rId3" Type="http://schemas.openxmlformats.org/officeDocument/2006/relationships/hyperlink" Target="http://metrocosm.com/map-world-obesit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Obesity in Developing Countries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64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Associations Between Stress and Obesity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5" y="1403350"/>
            <a:ext cx="4489117" cy="4511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75" y="1974850"/>
            <a:ext cx="6022642" cy="13300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57949" y="3433524"/>
            <a:ext cx="4386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adjusting for sex, education, activity and region there was no evidence for association between stress or depression obesity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Cardiovascular Disease Worldwide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319212"/>
            <a:ext cx="7215188" cy="28812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238" y="3943270"/>
            <a:ext cx="70961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Dietary Differences </a:t>
            </a:r>
            <a:r>
              <a:rPr lang="mr-IN" dirty="0" smtClean="0"/>
              <a:t>–</a:t>
            </a:r>
            <a:r>
              <a:rPr lang="en-US" dirty="0" smtClean="0"/>
              <a:t> Fruits and Vegetables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666" y="1690688"/>
            <a:ext cx="4170391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874" y="1466851"/>
            <a:ext cx="7151125" cy="25622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0875" y="4287700"/>
            <a:ext cx="7151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Miller </a:t>
            </a:r>
            <a:r>
              <a:rPr lang="en-US" dirty="0" smtClean="0">
                <a:effectLst/>
              </a:rPr>
              <a:t>V, </a:t>
            </a:r>
            <a:r>
              <a:rPr lang="en-US" dirty="0" err="1" smtClean="0">
                <a:effectLst/>
              </a:rPr>
              <a:t>Mente</a:t>
            </a:r>
            <a:r>
              <a:rPr lang="en-US" dirty="0" smtClean="0">
                <a:effectLst/>
              </a:rPr>
              <a:t> A, </a:t>
            </a:r>
            <a:r>
              <a:rPr lang="en-US" dirty="0" err="1" smtClean="0">
                <a:effectLst/>
              </a:rPr>
              <a:t>Dehghan</a:t>
            </a:r>
            <a:r>
              <a:rPr lang="en-US" dirty="0" smtClean="0">
                <a:effectLst/>
              </a:rPr>
              <a:t> M, </a:t>
            </a:r>
            <a:r>
              <a:rPr lang="en-US" dirty="0" err="1" smtClean="0">
                <a:effectLst/>
              </a:rPr>
              <a:t>Rangarajan</a:t>
            </a:r>
            <a:r>
              <a:rPr lang="en-US" dirty="0" smtClean="0">
                <a:effectLst/>
              </a:rPr>
              <a:t> S, Zhang X, </a:t>
            </a:r>
            <a:r>
              <a:rPr lang="en-US" dirty="0" err="1" smtClean="0">
                <a:effectLst/>
              </a:rPr>
              <a:t>Swaminathan</a:t>
            </a:r>
            <a:r>
              <a:rPr lang="en-US" dirty="0" smtClean="0">
                <a:effectLst/>
              </a:rPr>
              <a:t> S, </a:t>
            </a:r>
            <a:r>
              <a:rPr lang="en-US" dirty="0" err="1" smtClean="0">
                <a:effectLst/>
              </a:rPr>
              <a:t>Dagenais</a:t>
            </a:r>
            <a:r>
              <a:rPr lang="en-US" dirty="0" smtClean="0">
                <a:effectLst/>
              </a:rPr>
              <a:t> G, Gupta R, Mohan V, Lear S, </a:t>
            </a:r>
            <a:r>
              <a:rPr lang="en-US" dirty="0" err="1" smtClean="0">
                <a:effectLst/>
              </a:rPr>
              <a:t>Bangdiwala</a:t>
            </a:r>
            <a:r>
              <a:rPr lang="en-US" dirty="0" smtClean="0">
                <a:effectLst/>
              </a:rPr>
              <a:t> SI, </a:t>
            </a:r>
            <a:r>
              <a:rPr lang="en-US" dirty="0" err="1" smtClean="0">
                <a:effectLst/>
              </a:rPr>
              <a:t>Schutte</a:t>
            </a:r>
            <a:r>
              <a:rPr lang="en-US" dirty="0" smtClean="0">
                <a:effectLst/>
              </a:rPr>
              <a:t> AE, </a:t>
            </a:r>
            <a:r>
              <a:rPr lang="en-US" dirty="0" err="1" smtClean="0">
                <a:effectLst/>
              </a:rPr>
              <a:t>Wentzel-Viljoen</a:t>
            </a:r>
            <a:r>
              <a:rPr lang="en-US" dirty="0" smtClean="0">
                <a:effectLst/>
              </a:rPr>
              <a:t> E, et al. Fruit, vegetable, and legume intake, and cardiovascular disease and deaths in 18 countries (PURE): a prospective cohort study. Lancet. 2017; 390: 2037–49.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10.1016/S0140-6736(17)32253-5.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Prevalence of Obesity in Some Developing Countries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464" y="913605"/>
            <a:ext cx="4829176" cy="58892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62" y="2377824"/>
            <a:ext cx="5992238" cy="32098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53330" y="1998967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Childhood Obesity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Double Burden in Developing Countries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Developing countries continuing to deal with infections diseases while experiencing upsurge in obesity</a:t>
            </a:r>
            <a:endParaRPr lang="en-US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Not uncommon to find co-existing obesity and undernutrition in same communities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0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39" y="0"/>
            <a:ext cx="8551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1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65" y="0"/>
            <a:ext cx="7855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Double Burden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Can exist in</a:t>
            </a:r>
          </a:p>
          <a:p>
            <a:pPr lvl="1"/>
            <a:r>
              <a:rPr lang="en-US" dirty="0" smtClean="0"/>
              <a:t>Individuals</a:t>
            </a:r>
          </a:p>
          <a:p>
            <a:pPr lvl="1"/>
            <a:r>
              <a:rPr lang="en-US" dirty="0" smtClean="0"/>
              <a:t>Households</a:t>
            </a:r>
          </a:p>
          <a:p>
            <a:pPr lvl="1"/>
            <a:r>
              <a:rPr lang="en-US" dirty="0" smtClean="0"/>
              <a:t>Communities/Populations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Biological mechanisms</a:t>
            </a:r>
          </a:p>
          <a:p>
            <a:r>
              <a:rPr lang="en-US" dirty="0" smtClean="0"/>
              <a:t>Social mechanisms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59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Phenotypic Mismatch During 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130" y="1862057"/>
            <a:ext cx="6454932" cy="46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in the Environment in Developing Countries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Nutritional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Sweetening of food supply</a:t>
            </a:r>
          </a:p>
          <a:p>
            <a:r>
              <a:rPr lang="en-US" dirty="0" smtClean="0"/>
              <a:t>Increased </a:t>
            </a:r>
            <a:r>
              <a:rPr lang="en-US" dirty="0" smtClean="0"/>
              <a:t>edible oils</a:t>
            </a:r>
            <a:endParaRPr lang="en-US" dirty="0" smtClean="0"/>
          </a:p>
          <a:p>
            <a:r>
              <a:rPr lang="en-US" dirty="0" smtClean="0"/>
              <a:t>Increased energy density</a:t>
            </a:r>
          </a:p>
          <a:p>
            <a:r>
              <a:rPr lang="en-US" dirty="0" smtClean="0"/>
              <a:t>More animal-source </a:t>
            </a:r>
            <a:r>
              <a:rPr lang="en-US" dirty="0" smtClean="0"/>
              <a:t>foods</a:t>
            </a:r>
          </a:p>
          <a:p>
            <a:r>
              <a:rPr lang="en-US" dirty="0" smtClean="0"/>
              <a:t>Education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915025" cy="3684588"/>
          </a:xfrm>
        </p:spPr>
        <p:txBody>
          <a:bodyPr/>
          <a:lstStyle/>
          <a:p>
            <a:r>
              <a:rPr lang="en-US" dirty="0" smtClean="0"/>
              <a:t>Shift away from agricultural to service occupations</a:t>
            </a:r>
          </a:p>
          <a:p>
            <a:r>
              <a:rPr lang="en-US" dirty="0" smtClean="0"/>
              <a:t>Lowered physical activity at work</a:t>
            </a:r>
          </a:p>
          <a:p>
            <a:r>
              <a:rPr lang="en-US" dirty="0" smtClean="0"/>
              <a:t>Reduced activity for transportation</a:t>
            </a:r>
          </a:p>
          <a:p>
            <a:r>
              <a:rPr lang="en-US" dirty="0" smtClean="0"/>
              <a:t>Mechanization of home activities</a:t>
            </a:r>
          </a:p>
          <a:p>
            <a:r>
              <a:rPr lang="en-US" dirty="0" smtClean="0"/>
              <a:t>Reduced food preparation times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1194" y="5224866"/>
            <a:ext cx="5514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/>
              </a:rPr>
              <a:t>Prentice AM. The emerging epidemic of obesity in developing countries. </a:t>
            </a:r>
            <a:r>
              <a:rPr lang="en-US" dirty="0" err="1" smtClean="0">
                <a:effectLst/>
              </a:rPr>
              <a:t>Int</a:t>
            </a:r>
            <a:r>
              <a:rPr lang="en-US" dirty="0" smtClean="0">
                <a:effectLst/>
              </a:rPr>
              <a:t> J </a:t>
            </a:r>
            <a:r>
              <a:rPr lang="en-US" dirty="0" err="1" smtClean="0">
                <a:effectLst/>
              </a:rPr>
              <a:t>Epidemiol</a:t>
            </a:r>
            <a:r>
              <a:rPr lang="en-US" dirty="0" smtClean="0">
                <a:effectLst/>
              </a:rPr>
              <a:t>. 2006; 35: 93–9.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10.1093/</a:t>
            </a:r>
            <a:r>
              <a:rPr lang="en-US" dirty="0" err="1" smtClean="0">
                <a:effectLst/>
              </a:rPr>
              <a:t>ije</a:t>
            </a:r>
            <a:r>
              <a:rPr lang="en-US" dirty="0" smtClean="0">
                <a:effectLst/>
              </a:rPr>
              <a:t>/dyi272.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6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Describe trends in obesity prevalence worldwide and in developing countries.</a:t>
            </a:r>
          </a:p>
          <a:p>
            <a:r>
              <a:rPr lang="en-US" dirty="0"/>
              <a:t>Consider some potential causes that may alter obesity prevalence globally including trends in diet and physical activity</a:t>
            </a:r>
          </a:p>
          <a:p>
            <a:r>
              <a:rPr lang="en-US" dirty="0"/>
              <a:t>Describe trends in global fruit and vegetable intake in both high and low income countries</a:t>
            </a:r>
          </a:p>
          <a:p>
            <a:r>
              <a:rPr lang="en-US" dirty="0"/>
              <a:t>Evaluate how obesity-associated disease risk relationships differ cross-culturally</a:t>
            </a:r>
          </a:p>
          <a:p>
            <a:r>
              <a:rPr lang="en-US" dirty="0"/>
              <a:t>Explain the challenges of translating human data and trends identified in American populations to global obesity prevention and intervention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9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Diet Change As Countries Develop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4567"/>
          <a:stretch/>
        </p:blipFill>
        <p:spPr>
          <a:xfrm>
            <a:off x="2747962" y="1551943"/>
            <a:ext cx="6313935" cy="4105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36514" y="5657850"/>
            <a:ext cx="8518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Drewnowski</a:t>
            </a:r>
            <a:r>
              <a:rPr lang="en-US" dirty="0" smtClean="0">
                <a:effectLst/>
              </a:rPr>
              <a:t> A, </a:t>
            </a:r>
            <a:r>
              <a:rPr lang="en-US" dirty="0" err="1" smtClean="0">
                <a:effectLst/>
              </a:rPr>
              <a:t>Popkin</a:t>
            </a:r>
            <a:r>
              <a:rPr lang="en-US" dirty="0" smtClean="0">
                <a:effectLst/>
              </a:rPr>
              <a:t> BM. The nutrition transition: new trends in the global diet. </a:t>
            </a:r>
            <a:r>
              <a:rPr lang="en-US" dirty="0" err="1" smtClean="0">
                <a:effectLst/>
              </a:rPr>
              <a:t>Nutr</a:t>
            </a:r>
            <a:r>
              <a:rPr lang="en-US" dirty="0" smtClean="0">
                <a:effectLst/>
              </a:rPr>
              <a:t> Rev. 1997; 55: 31–43.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8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 smtClean="0"/>
              <a:t>Ethnic Differences in the BMI-Diabetes Relationship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340" y="1816418"/>
            <a:ext cx="5726430" cy="35074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7340" y="5795010"/>
            <a:ext cx="8682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Chiu </a:t>
            </a:r>
            <a:r>
              <a:rPr lang="en-US" dirty="0" smtClean="0">
                <a:effectLst/>
              </a:rPr>
              <a:t>M, Austin PC, Manuel DG, Shah BR, </a:t>
            </a:r>
            <a:r>
              <a:rPr lang="en-US" dirty="0" err="1" smtClean="0">
                <a:effectLst/>
              </a:rPr>
              <a:t>Tu</a:t>
            </a:r>
            <a:r>
              <a:rPr lang="en-US" dirty="0" smtClean="0">
                <a:effectLst/>
              </a:rPr>
              <a:t> J V. Deriving ethnic-specific BMI cutoff points for assessing diabetes risk. Diabetes Care. 2011; 34: 1741–8.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10.2337/dc10-2300.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2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as an emerging global health epidemic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903033" cy="4351338"/>
          </a:xfrm>
        </p:spPr>
        <p:txBody>
          <a:bodyPr/>
          <a:lstStyle/>
          <a:p>
            <a:r>
              <a:rPr lang="en-US" dirty="0" smtClean="0"/>
              <a:t>442M in 2014</a:t>
            </a:r>
          </a:p>
          <a:p>
            <a:r>
              <a:rPr lang="en-US" dirty="0" smtClean="0"/>
              <a:t>4 fold increase since 1980</a:t>
            </a:r>
          </a:p>
          <a:p>
            <a:r>
              <a:rPr lang="en-US" dirty="0" smtClean="0"/>
              <a:t>Three reasons</a:t>
            </a:r>
          </a:p>
          <a:p>
            <a:pPr lvl="1"/>
            <a:r>
              <a:rPr lang="en-US" dirty="0" smtClean="0"/>
              <a:t>Large populations</a:t>
            </a:r>
          </a:p>
          <a:p>
            <a:pPr lvl="1"/>
            <a:r>
              <a:rPr lang="en-US" dirty="0" smtClean="0"/>
              <a:t>Increasing obesity</a:t>
            </a:r>
          </a:p>
          <a:p>
            <a:pPr lvl="1"/>
            <a:r>
              <a:rPr lang="en-US" dirty="0" smtClean="0"/>
              <a:t>Higher risk at lower obesity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27906"/>
            <a:ext cx="56388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2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of Findings Across Cultures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Ethnic Bias in Genetic Studies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4035"/>
          <a:stretch/>
        </p:blipFill>
        <p:spPr>
          <a:xfrm>
            <a:off x="7507705" y="1205916"/>
            <a:ext cx="3753853" cy="5652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1403"/>
          <a:stretch/>
        </p:blipFill>
        <p:spPr>
          <a:xfrm>
            <a:off x="953340" y="1690688"/>
            <a:ext cx="5504610" cy="484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6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 Breakdown of Drug Studies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0251881"/>
              </p:ext>
            </p:extLst>
          </p:nvPr>
        </p:nvGraphicFramePr>
        <p:xfrm>
          <a:off x="838200" y="1311271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03830098"/>
              </p:ext>
            </p:extLst>
          </p:nvPr>
        </p:nvGraphicFramePr>
        <p:xfrm>
          <a:off x="6172200" y="1311271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2900" y="5662609"/>
            <a:ext cx="11744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/>
              </a:rPr>
              <a:t>Smith SR, </a:t>
            </a:r>
            <a:r>
              <a:rPr lang="en-US" dirty="0" err="1" smtClean="0">
                <a:effectLst/>
              </a:rPr>
              <a:t>Weissman</a:t>
            </a:r>
            <a:r>
              <a:rPr lang="en-US" dirty="0" smtClean="0">
                <a:effectLst/>
              </a:rPr>
              <a:t> NJ, Anderson CM, Sanchez M, Chuang E, </a:t>
            </a:r>
            <a:r>
              <a:rPr lang="en-US" dirty="0" err="1" smtClean="0">
                <a:effectLst/>
              </a:rPr>
              <a:t>Stubbe</a:t>
            </a:r>
            <a:r>
              <a:rPr lang="en-US" dirty="0" smtClean="0">
                <a:effectLst/>
              </a:rPr>
              <a:t> S, Bays H, Shanahan WR. Multicenter, Placebo-Controlled Trial of </a:t>
            </a:r>
            <a:r>
              <a:rPr lang="en-US" dirty="0" err="1" smtClean="0">
                <a:effectLst/>
              </a:rPr>
              <a:t>Lorcaserin</a:t>
            </a:r>
            <a:r>
              <a:rPr lang="en-US" dirty="0" smtClean="0">
                <a:effectLst/>
              </a:rPr>
              <a:t> for Weight Management. N </a:t>
            </a:r>
            <a:r>
              <a:rPr lang="en-US" dirty="0" err="1" smtClean="0">
                <a:effectLst/>
              </a:rPr>
              <a:t>Engl</a:t>
            </a:r>
            <a:r>
              <a:rPr lang="en-US" dirty="0" smtClean="0">
                <a:effectLst/>
              </a:rPr>
              <a:t> J Med. 2010; 363: 245–56.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10.1056/NEJMoa0909809.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Friday Review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your laptops/phones out</a:t>
            </a:r>
          </a:p>
          <a:p>
            <a:r>
              <a:rPr lang="en-US" dirty="0"/>
              <a:t>Please fill out the survey at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bit.ly</a:t>
            </a:r>
            <a:r>
              <a:rPr lang="en-US" dirty="0">
                <a:hlinkClick r:id="rId2"/>
              </a:rPr>
              <a:t>/2Aqj5W1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1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Obesity Prevalence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1561599"/>
            <a:ext cx="6663991" cy="3745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443538"/>
            <a:ext cx="12058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metrocosm.com/map-world-obesity</a:t>
            </a:r>
            <a:r>
              <a:rPr lang="en-US" dirty="0" smtClean="0"/>
              <a:t>, data from  Di </a:t>
            </a:r>
            <a:r>
              <a:rPr lang="en-US" dirty="0"/>
              <a:t>Cesare M, Bentham J, Stevens GA, Zhou B, </a:t>
            </a:r>
            <a:r>
              <a:rPr lang="en-US" dirty="0" err="1"/>
              <a:t>Danaei</a:t>
            </a:r>
            <a:r>
              <a:rPr lang="en-US" dirty="0"/>
              <a:t> G, Lu Y, Bixby H, Cowan MJ, Riley LM, </a:t>
            </a:r>
            <a:r>
              <a:rPr lang="en-US" dirty="0" err="1"/>
              <a:t>Hajifathalian</a:t>
            </a:r>
            <a:r>
              <a:rPr lang="en-US" dirty="0"/>
              <a:t> K, Fortunato L, </a:t>
            </a:r>
            <a:r>
              <a:rPr lang="en-US" dirty="0" err="1"/>
              <a:t>Taddei</a:t>
            </a:r>
            <a:r>
              <a:rPr lang="en-US" dirty="0"/>
              <a:t> C, Bennett JE, et al. Trends in adult body-mass index in 200 countries from 1975 to 2014: A pooled analysis of 1698 population-based measurement studies with 19.2 million participants. Lancet. NCD Risk Factor Collaboration. Open Access article distributed under the terms of CC BY; 2016; 387: 1377–96. </a:t>
            </a:r>
            <a:r>
              <a:rPr lang="en-US" dirty="0" err="1"/>
              <a:t>doi</a:t>
            </a:r>
            <a:r>
              <a:rPr lang="en-US" dirty="0"/>
              <a:t>: 10.1016/S0140-6736(16)30054-X.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5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in Developing Countries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38" y="1590675"/>
            <a:ext cx="9179004" cy="4571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26" y="6061072"/>
            <a:ext cx="9251950" cy="461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06583" y="6488668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i</a:t>
            </a:r>
            <a:r>
              <a:rPr lang="en-US" i="1" smtClean="0"/>
              <a:t>bid.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67111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notes on global obesity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Biggest increase since 1975:</a:t>
            </a:r>
          </a:p>
          <a:p>
            <a:pPr lvl="1"/>
            <a:r>
              <a:rPr lang="en-US" dirty="0" smtClean="0"/>
              <a:t>Pacific </a:t>
            </a:r>
            <a:r>
              <a:rPr lang="en-US" dirty="0"/>
              <a:t>I</a:t>
            </a:r>
            <a:r>
              <a:rPr lang="en-US" dirty="0" smtClean="0"/>
              <a:t>slands, Samoa/Tonga/Tuvalu </a:t>
            </a:r>
          </a:p>
          <a:p>
            <a:pPr lvl="1"/>
            <a:r>
              <a:rPr lang="en-US" dirty="0" smtClean="0"/>
              <a:t>In absolute terms China with ~100M more people with obesity</a:t>
            </a:r>
          </a:p>
          <a:p>
            <a:r>
              <a:rPr lang="en-US" dirty="0" smtClean="0"/>
              <a:t>Smallest increases:</a:t>
            </a:r>
          </a:p>
          <a:p>
            <a:pPr lvl="1"/>
            <a:r>
              <a:rPr lang="en-US" dirty="0" smtClean="0"/>
              <a:t>North Korea and Japan</a:t>
            </a:r>
          </a:p>
          <a:p>
            <a:r>
              <a:rPr lang="en-US" dirty="0" smtClean="0"/>
              <a:t>Overall 1975 there were ~ 105M adults with obesity, now ~641M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6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" y="365125"/>
            <a:ext cx="12077700" cy="1325563"/>
          </a:xfrm>
        </p:spPr>
        <p:txBody>
          <a:bodyPr/>
          <a:lstStyle/>
          <a:p>
            <a:r>
              <a:rPr lang="en-US" smtClean="0"/>
              <a:t>Prospective Urban Rural Epidemiology (PURE) Study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643" y="1468278"/>
            <a:ext cx="6577013" cy="460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21" y="365125"/>
            <a:ext cx="12107779" cy="1325563"/>
          </a:xfrm>
        </p:spPr>
        <p:txBody>
          <a:bodyPr/>
          <a:lstStyle/>
          <a:p>
            <a:r>
              <a:rPr lang="en-US" dirty="0" smtClean="0"/>
              <a:t>Physical Activity in High and Low Income Countries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163" y="1185362"/>
            <a:ext cx="3371324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13561" y="2298032"/>
            <a:ext cx="218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</a:t>
            </a:r>
            <a:r>
              <a:rPr lang="en-US" smtClean="0"/>
              <a:t>Physical Activity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041475" y="4680285"/>
            <a:ext cx="2150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Recreational Physical</a:t>
            </a:r>
          </a:p>
          <a:p>
            <a:r>
              <a:rPr lang="en-US" dirty="0" smtClean="0"/>
              <a:t>Activity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4" y="1239074"/>
            <a:ext cx="5715000" cy="3892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88972" y="5057186"/>
            <a:ext cx="67376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Lear </a:t>
            </a:r>
            <a:r>
              <a:rPr lang="en-US" dirty="0" smtClean="0">
                <a:effectLst/>
              </a:rPr>
              <a:t>SA, Hu W, </a:t>
            </a:r>
            <a:r>
              <a:rPr lang="en-US" dirty="0" err="1" smtClean="0">
                <a:effectLst/>
              </a:rPr>
              <a:t>Rangarajan</a:t>
            </a:r>
            <a:r>
              <a:rPr lang="en-US" dirty="0" smtClean="0">
                <a:effectLst/>
              </a:rPr>
              <a:t> S, </a:t>
            </a:r>
            <a:r>
              <a:rPr lang="en-US" dirty="0" err="1" smtClean="0">
                <a:effectLst/>
              </a:rPr>
              <a:t>Gasevic</a:t>
            </a:r>
            <a:r>
              <a:rPr lang="en-US" dirty="0" smtClean="0">
                <a:effectLst/>
              </a:rPr>
              <a:t> D, Leong D, Iqbal R, Casanova A, </a:t>
            </a:r>
            <a:r>
              <a:rPr lang="en-US" dirty="0" err="1" smtClean="0">
                <a:effectLst/>
              </a:rPr>
              <a:t>Swaminathan</a:t>
            </a:r>
            <a:r>
              <a:rPr lang="en-US" dirty="0" smtClean="0">
                <a:effectLst/>
              </a:rPr>
              <a:t> S, </a:t>
            </a:r>
            <a:r>
              <a:rPr lang="en-US" dirty="0" err="1" smtClean="0">
                <a:effectLst/>
              </a:rPr>
              <a:t>Anjana</a:t>
            </a:r>
            <a:r>
              <a:rPr lang="en-US" dirty="0" smtClean="0">
                <a:effectLst/>
              </a:rPr>
              <a:t> RM, Kumar R, </a:t>
            </a:r>
            <a:r>
              <a:rPr lang="en-US" dirty="0" err="1" smtClean="0">
                <a:effectLst/>
              </a:rPr>
              <a:t>Rosengren</a:t>
            </a:r>
            <a:r>
              <a:rPr lang="en-US" dirty="0" smtClean="0">
                <a:effectLst/>
              </a:rPr>
              <a:t> A, Wei L, Yang W, et al. The effect of physical activity on mortality and cardiovascular disease in 130 000 people from 17 high-income, middle-income, and low-income countries: the PURE study. Lancet. Elsevier Ltd; 2017; 6736: 1–12.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10.1016/S0140-6736(17)31634-3.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Physical Activity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487" y="1580825"/>
            <a:ext cx="7450438" cy="32856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20352" y="238673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Steps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880" y="1690688"/>
            <a:ext cx="4090895" cy="286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2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Inequality of Physical Activity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105" y="1690688"/>
            <a:ext cx="4965763" cy="50911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51" y="1690688"/>
            <a:ext cx="3753285" cy="269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482172"/>
            <a:ext cx="3744222" cy="2085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387" y="4306615"/>
            <a:ext cx="3262996" cy="255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4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754</Words>
  <Application>Microsoft Macintosh PowerPoint</Application>
  <PresentationFormat>Widescreen</PresentationFormat>
  <Paragraphs>97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Calibri Light</vt:lpstr>
      <vt:lpstr>Mangal</vt:lpstr>
      <vt:lpstr>Arial</vt:lpstr>
      <vt:lpstr>Office Theme</vt:lpstr>
      <vt:lpstr>Obesity in Developing Countries</vt:lpstr>
      <vt:lpstr>Learning Objectives</vt:lpstr>
      <vt:lpstr>Global Obesity Prevalence</vt:lpstr>
      <vt:lpstr>Obesity in Developing Countries</vt:lpstr>
      <vt:lpstr>Some notes on global obesity trends</vt:lpstr>
      <vt:lpstr>Prospective Urban Rural Epidemiology (PURE) Study</vt:lpstr>
      <vt:lpstr>Physical Activity in High and Low Income Countries</vt:lpstr>
      <vt:lpstr>More on Physical Activity</vt:lpstr>
      <vt:lpstr>Inequality of Physical Activity</vt:lpstr>
      <vt:lpstr>Associations Between Stress and Obesity</vt:lpstr>
      <vt:lpstr>Cardiovascular Disease Worldwide</vt:lpstr>
      <vt:lpstr>Dietary Differences – Fruits and Vegetables</vt:lpstr>
      <vt:lpstr>Prevalence of Obesity in Some Developing Countries</vt:lpstr>
      <vt:lpstr>The Double Burden in Developing Countries</vt:lpstr>
      <vt:lpstr>PowerPoint Presentation</vt:lpstr>
      <vt:lpstr>PowerPoint Presentation</vt:lpstr>
      <vt:lpstr>Double Burden</vt:lpstr>
      <vt:lpstr>Phenotypic Mismatch During Development</vt:lpstr>
      <vt:lpstr>Changes in the Environment in Developing Countries</vt:lpstr>
      <vt:lpstr>Diet Change As Countries Develop</vt:lpstr>
      <vt:lpstr>Ethnic Differences in the BMI-Diabetes Relationship</vt:lpstr>
      <vt:lpstr>Diabetes as an emerging global health epidemic</vt:lpstr>
      <vt:lpstr>Translation of Findings Across Cultures</vt:lpstr>
      <vt:lpstr>Ethnic Bias in Genetic Studies</vt:lpstr>
      <vt:lpstr>Demographic Breakdown of Drug Studies</vt:lpstr>
      <vt:lpstr>Friday Review Session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22</cp:revision>
  <dcterms:created xsi:type="dcterms:W3CDTF">2017-12-03T14:47:30Z</dcterms:created>
  <dcterms:modified xsi:type="dcterms:W3CDTF">2017-12-05T13:42:16Z</dcterms:modified>
</cp:coreProperties>
</file>